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4" r:id="rId18"/>
    <p:sldId id="278" r:id="rId19"/>
    <p:sldId id="279" r:id="rId20"/>
    <p:sldId id="275" r:id="rId21"/>
    <p:sldId id="271" r:id="rId22"/>
    <p:sldId id="277" r:id="rId23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9EFFA"/>
    <a:srgbClr val="EF7B2B"/>
    <a:srgbClr val="74C9F2"/>
    <a:srgbClr val="75CA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29" autoAdjust="0"/>
  </p:normalViewPr>
  <p:slideViewPr>
    <p:cSldViewPr>
      <p:cViewPr varScale="1">
        <p:scale>
          <a:sx n="122" d="100"/>
          <a:sy n="122" d="100"/>
        </p:scale>
        <p:origin x="-438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A0141-8E8C-45EA-B38E-61BDA9798180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413C3-02FB-41BE-96AD-B68DF0EB752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4370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045ba9ed-09f1-4d9f-9bcd-c7fc8ab5805a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meteo.hr/nevidljivi-krojac-vremenskih-prilika-sto-je-atmosferski-tlak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rometeo.hr/divlje-vrijeme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meteo.hr/baricke-tvorevine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meteo.hr/crometeo-ucionica-veza-ciklone-i-anticiklone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045ba9ed-09f1-4d9f-9bcd-c7fc8ab5805a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rdinacija.vecernji.hr/zdravlje/ohr-savjetnik/kako-uv-zracenje-djeluje-na-kozu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eteo.hr/prognoze.php?section=prognoze_model&amp;param=uvi_maps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60787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meteo.hr/inverzija-i-stabilnost-atmosfer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ernji.hr/vijesti/krov-afrike-izgubio-cak-85-posto-ledenjaka-iz-hemingwayeva-vremena-7196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meteo.hr/klimatoloski-elementi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jeka.meteoadriatic.net/o-meteorologiji/meteoroloski-instrumenti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meteo.hr/meteo-zanimljivosti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600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kolskiportal.hr/kolumne/za-bistre-i-znatizeljne-glave/tlak-tlak-tlak-svuda-oko-nas/" TargetMode="External"/><Relationship Id="rId4" Type="http://schemas.openxmlformats.org/officeDocument/2006/relationships/hyperlink" Target="https://geek.hr/e-kako/znanost/kako-radi-barometar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jesmicezadjecu.com/uradi-sam/barometar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https://www.e-sfera.hr/dodatni-digitalni-sadrzaji/045ba9ed-09f1-4d9f-9bcd-c7fc8ab5805a/#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13C3-02FB-41BE-96AD-B68DF0EB7524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01539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https://www.crometeo.hr/nevidljivi-krojac-vremenskih-prilika-sto-je-atmosferski-tlak/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https://www.crometeo.hr/divlje-vrijeme/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13C3-02FB-41BE-96AD-B68DF0EB7524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74260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https://www.crometeo.hr/baricke-tvorevine/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13C3-02FB-41BE-96AD-B68DF0EB7524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41496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>
                <a:hlinkClick r:id="rId3"/>
              </a:rPr>
              <a:t>https://www.crometeo.hr/crometeo-ucionica-veza-ciklone-i-anticiklone/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13C3-02FB-41BE-96AD-B68DF0EB7524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8516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https://www.e-sfera.hr/dodatni-digitalni-sadrzaji/045ba9ed-09f1-4d9f-9bcd-c7fc8ab5805a/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13C3-02FB-41BE-96AD-B68DF0EB7524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9070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http://ordinacija.vecernji.hr/zdravlje/ohr-savjetnik/kako-uv-zracenje-djeluje-na-kozu/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https://meteo.hr/prognoze.php?section=prognoze_model&amp;param=uvi_maps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13C3-02FB-41BE-96AD-B68DF0EB7524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03115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13C3-02FB-41BE-96AD-B68DF0EB7524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74869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13C3-02FB-41BE-96AD-B68DF0EB7524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6103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Efekt staklenika: https://www.youtube.com/watch?v=53zNteCY5NM</a:t>
            </a:r>
          </a:p>
          <a:p>
            <a:r>
              <a:rPr lang="hr-HR" dirty="0" smtClean="0"/>
              <a:t>http://www.ekologija.com.hr/efekt-staklenika/</a:t>
            </a:r>
          </a:p>
          <a:p>
            <a:r>
              <a:rPr lang="hr-HR" dirty="0" smtClean="0">
                <a:hlinkClick r:id="rId3"/>
              </a:rPr>
              <a:t>http://www.enciklopedija.hr/natuknica.aspx?id=60787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13C3-02FB-41BE-96AD-B68DF0EB7524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3808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https://www.crometeo.hr/inverzija-i-stabilnost-atmosfere/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13C3-02FB-41BE-96AD-B68DF0EB7524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4674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https://www.vecernji.hr/vijesti/krov-afrike-izgubio-cak-85-posto-ledenjaka-iz-hemingwayeva-vremena-71962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13C3-02FB-41BE-96AD-B68DF0EB7524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56892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https://www.crometeo.hr/klimatoloski-elementi/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13C3-02FB-41BE-96AD-B68DF0EB7524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15476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https://rijeka.meteoadriatic.net/o-meteorologiji/meteoroloski-instrumenti/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13C3-02FB-41BE-96AD-B68DF0EB7524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295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https://www.crometeo.hr/meteo-zanimljivosti/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13C3-02FB-41BE-96AD-B68DF0EB7524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28881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http://www.enciklopedija.hr/natuknica.aspx?id=6006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https://geek.hr/e-kako/znanost/kako-radi-barometar/</a:t>
            </a:r>
            <a:endParaRPr lang="hr-HR" dirty="0" smtClean="0"/>
          </a:p>
          <a:p>
            <a:r>
              <a:rPr lang="hr-HR" smtClean="0">
                <a:hlinkClick r:id="rId5"/>
              </a:rPr>
              <a:t>https://www.skolskiportal.hr/kolumne/za-bistre-i-znatizeljne-glave/tlak-tlak-tlak-svuda-oko-nas/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13C3-02FB-41BE-96AD-B68DF0EB7524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58853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http://www.pjesmicezadjecu.com/uradi-sam/barometar.html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13C3-02FB-41BE-96AD-B68DF0EB7524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7032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Temperatura </a:t>
            </a:r>
            <a:r>
              <a:rPr lang="pl-PL" dirty="0"/>
              <a:t>zraka i tlak zraka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Vrijeme i klima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7574"/>
            <a:ext cx="2890202" cy="3992867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Razlike u tlaku uzrokuju strujanje zraka – </a:t>
            </a:r>
            <a:r>
              <a:rPr lang="hr-HR" b="1" dirty="0" smtClean="0"/>
              <a:t>vjetar</a:t>
            </a:r>
          </a:p>
          <a:p>
            <a:r>
              <a:rPr lang="hr-HR" dirty="0" smtClean="0"/>
              <a:t>Vjetar uvijek struji iz područja </a:t>
            </a:r>
            <a:r>
              <a:rPr lang="hr-HR" b="1" dirty="0" smtClean="0"/>
              <a:t>višeg</a:t>
            </a:r>
            <a:r>
              <a:rPr lang="hr-HR" dirty="0" smtClean="0"/>
              <a:t> tlaka u područje </a:t>
            </a:r>
            <a:r>
              <a:rPr lang="hr-HR" b="1" dirty="0" smtClean="0"/>
              <a:t>nižeg</a:t>
            </a:r>
            <a:r>
              <a:rPr lang="hr-HR" dirty="0" smtClean="0"/>
              <a:t> tlaka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402" y="811130"/>
            <a:ext cx="5617086" cy="3992868"/>
          </a:xfrm>
          <a:prstGeom prst="rect">
            <a:avLst/>
          </a:prstGeom>
        </p:spPr>
      </p:pic>
      <p:sp>
        <p:nvSpPr>
          <p:cNvPr id="4" name="Strelica dolje 3"/>
          <p:cNvSpPr/>
          <p:nvPr/>
        </p:nvSpPr>
        <p:spPr>
          <a:xfrm rot="5400000">
            <a:off x="7380312" y="3075806"/>
            <a:ext cx="432048" cy="2304256"/>
          </a:xfrm>
          <a:prstGeom prst="downArrow">
            <a:avLst>
              <a:gd name="adj1" fmla="val 91153"/>
              <a:gd name="adj2" fmla="val 22199"/>
            </a:avLst>
          </a:prstGeom>
          <a:solidFill>
            <a:srgbClr val="D9EFFA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9088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58025E-6 L -0.21267 -3.58025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4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Ciklona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207867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Područje niskog tlaka zraka u kojem prizemno zrak struji od rubova prema središtu</a:t>
            </a:r>
          </a:p>
          <a:p>
            <a:r>
              <a:rPr lang="hr-HR" dirty="0" smtClean="0"/>
              <a:t>Ciklone donose nestabilno, tj. nepostojano, često oblačno i kišovito vrijeme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r="50961"/>
          <a:stretch>
            <a:fillRect/>
          </a:stretch>
        </p:blipFill>
        <p:spPr bwMode="auto">
          <a:xfrm>
            <a:off x="4716016" y="915566"/>
            <a:ext cx="3744416" cy="382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4392" y="740607"/>
            <a:ext cx="3744416" cy="400909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7530" y="853189"/>
            <a:ext cx="4566470" cy="378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44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Anticiklona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240361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Područje visokog tlaka zraka gdje zrak prizemno struji od središta prema rubovima</a:t>
            </a:r>
          </a:p>
          <a:p>
            <a:r>
              <a:rPr lang="hr-HR" dirty="0" smtClean="0"/>
              <a:t>Anticiklone donose stabilno, tj. postojano i vedro vrijeme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50000" t="3604"/>
          <a:stretch/>
        </p:blipFill>
        <p:spPr bwMode="auto">
          <a:xfrm>
            <a:off x="4788024" y="843558"/>
            <a:ext cx="4071314" cy="393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859478"/>
            <a:ext cx="3095986" cy="39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4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Mjerenje srednje dnevne temperature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5192" y="1563637"/>
            <a:ext cx="2314600" cy="3456385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Meteorološka postaja Karlovac, 14.9.2019.</a:t>
            </a:r>
          </a:p>
          <a:p>
            <a:r>
              <a:rPr lang="hr-HR" dirty="0" smtClean="0"/>
              <a:t>7 h: 11°C</a:t>
            </a:r>
          </a:p>
          <a:p>
            <a:r>
              <a:rPr lang="hr-HR" dirty="0" smtClean="0"/>
              <a:t>14 h: 25°C</a:t>
            </a:r>
          </a:p>
          <a:p>
            <a:r>
              <a:rPr lang="hr-HR" dirty="0" smtClean="0"/>
              <a:t>21 h: 16.3°C</a:t>
            </a:r>
          </a:p>
          <a:p>
            <a:r>
              <a:rPr lang="hr-HR" dirty="0" smtClean="0"/>
              <a:t>(11+25+16.3+16.3):4= 17.15°C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4080" y="1508522"/>
            <a:ext cx="6248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63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1814" y="771550"/>
            <a:ext cx="4530774" cy="399487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7307" y="1072918"/>
            <a:ext cx="1754507" cy="19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97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51792"/>
            <a:ext cx="8229600" cy="670453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0860" y="1469933"/>
            <a:ext cx="5982448" cy="1945242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Imenujte najvažniji izvor topline na Zemlji.</a:t>
            </a:r>
          </a:p>
          <a:p>
            <a:r>
              <a:rPr lang="hr-HR" dirty="0" smtClean="0"/>
              <a:t>Opišite zagrijavanje zraka pomoću skice.</a:t>
            </a:r>
          </a:p>
          <a:p>
            <a:r>
              <a:rPr lang="hr-HR" dirty="0" smtClean="0"/>
              <a:t>Koji slojevi troposfere su najtopliji?</a:t>
            </a:r>
            <a:endParaRPr lang="hr-HR" dirty="0"/>
          </a:p>
          <a:p>
            <a:endParaRPr lang="hr-HR" dirty="0"/>
          </a:p>
        </p:txBody>
      </p:sp>
      <p:sp>
        <p:nvSpPr>
          <p:cNvPr id="7" name="Oval 4"/>
          <p:cNvSpPr/>
          <p:nvPr/>
        </p:nvSpPr>
        <p:spPr>
          <a:xfrm rot="1525195">
            <a:off x="6712446" y="-679849"/>
            <a:ext cx="4377337" cy="2994568"/>
          </a:xfrm>
          <a:prstGeom prst="ellipse">
            <a:avLst/>
          </a:prstGeom>
          <a:solidFill>
            <a:srgbClr val="FFFF00">
              <a:alpha val="6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Arrow Connector 6"/>
          <p:cNvCxnSpPr/>
          <p:nvPr/>
        </p:nvCxnSpPr>
        <p:spPr>
          <a:xfrm rot="5400000">
            <a:off x="6368210" y="2442554"/>
            <a:ext cx="1857388" cy="142876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082458" y="2156802"/>
            <a:ext cx="1857388" cy="142876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725268" y="1942488"/>
            <a:ext cx="1857388" cy="142876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1"/>
          <p:cNvCxnSpPr/>
          <p:nvPr/>
        </p:nvCxnSpPr>
        <p:spPr>
          <a:xfrm rot="5400000" flipH="1" flipV="1">
            <a:off x="6261053" y="2621149"/>
            <a:ext cx="1928826" cy="1428760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8"/>
          <p:cNvCxnSpPr/>
          <p:nvPr/>
        </p:nvCxnSpPr>
        <p:spPr>
          <a:xfrm rot="5400000" flipH="1" flipV="1">
            <a:off x="5975301" y="2389735"/>
            <a:ext cx="1857388" cy="1357322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20"/>
          <p:cNvCxnSpPr/>
          <p:nvPr/>
        </p:nvCxnSpPr>
        <p:spPr>
          <a:xfrm rot="5400000" flipH="1" flipV="1">
            <a:off x="5666689" y="2143943"/>
            <a:ext cx="1785950" cy="1383040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2173" y="3156934"/>
            <a:ext cx="5936913" cy="587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918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970784" cy="3240361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Objasnite zašto se snijeg na vrhu gotovo ne otapa nego se zadržava cijele godine?</a:t>
            </a:r>
          </a:p>
          <a:p>
            <a:r>
              <a:rPr lang="hr-HR" dirty="0" smtClean="0"/>
              <a:t>Opišite kako se temperatura zraka mijenja s porastom nadmorske visine.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36203"/>
            <a:ext cx="4104456" cy="30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65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6346936" cy="3030985"/>
          </a:xfrm>
        </p:spPr>
        <p:txBody>
          <a:bodyPr/>
          <a:lstStyle/>
          <a:p>
            <a:r>
              <a:rPr lang="hr-HR" dirty="0" smtClean="0"/>
              <a:t>Imenujte instrument prikazan na fotografiji.</a:t>
            </a:r>
          </a:p>
          <a:p>
            <a:r>
              <a:rPr lang="hr-HR" dirty="0" smtClean="0"/>
              <a:t>Što se mjeri prikazanim instrumentom?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7715"/>
          <a:stretch/>
        </p:blipFill>
        <p:spPr bwMode="auto">
          <a:xfrm>
            <a:off x="6948264" y="771550"/>
            <a:ext cx="15944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36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Imenujte instrument prikazan na fotografiji.</a:t>
            </a:r>
          </a:p>
          <a:p>
            <a:r>
              <a:rPr lang="hr-HR" dirty="0" smtClean="0"/>
              <a:t>Što se mjeri prikazanim instrumentom?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908346"/>
            <a:ext cx="4032448" cy="37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82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Tlak zraka je najveći na __________________, a opada s ___________________.</a:t>
            </a:r>
          </a:p>
          <a:p>
            <a:r>
              <a:rPr lang="hr-HR" dirty="0" smtClean="0"/>
              <a:t>Normalan tlak zraka iznosi _____________.</a:t>
            </a:r>
          </a:p>
          <a:p>
            <a:r>
              <a:rPr lang="hr-HR" dirty="0" smtClean="0"/>
              <a:t>Porast tlaka zraka najavljuje _______________, a pad tlaka zraka ______________ i ______________.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427984" y="1572146"/>
            <a:ext cx="3816424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>
                <a:solidFill>
                  <a:srgbClr val="FF0000"/>
                </a:solidFill>
              </a:rPr>
              <a:t>m</a:t>
            </a:r>
            <a:r>
              <a:rPr lang="hr-HR" sz="3200" dirty="0" smtClean="0">
                <a:solidFill>
                  <a:srgbClr val="FF0000"/>
                </a:solidFill>
              </a:rPr>
              <a:t>orskoj razini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514003" y="2035790"/>
            <a:ext cx="3816424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rgbClr val="FF0000"/>
                </a:solidFill>
              </a:rPr>
              <a:t>porastom visine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4788024" y="2544256"/>
            <a:ext cx="3816424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rgbClr val="FF0000"/>
                </a:solidFill>
              </a:rPr>
              <a:t>1013 </a:t>
            </a:r>
            <a:r>
              <a:rPr lang="hr-HR" sz="3200" dirty="0" err="1" smtClean="0">
                <a:solidFill>
                  <a:srgbClr val="FF0000"/>
                </a:solidFill>
              </a:rPr>
              <a:t>hPa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57200" y="3462396"/>
            <a:ext cx="3816424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rgbClr val="FF0000"/>
                </a:solidFill>
              </a:rPr>
              <a:t>razvedravanje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49312" y="3969008"/>
            <a:ext cx="3816424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rgbClr val="FF0000"/>
                </a:solidFill>
              </a:rPr>
              <a:t>naoblaku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3347864" y="3957135"/>
            <a:ext cx="3816424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rgbClr val="FF0000"/>
                </a:solidFill>
              </a:rPr>
              <a:t>padaline</a:t>
            </a:r>
            <a:endParaRPr lang="hr-H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5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/>
      <p:bldP spid="5" grpId="0" uiExpand="1"/>
      <p:bldP spid="6" grpId="0" uiExpand="1"/>
      <p:bldP spid="7" grpId="0" uiExpand="1"/>
      <p:bldP spid="8" grpId="0" uiExpand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54673"/>
            <a:ext cx="8229600" cy="868086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Sunce – glavni izvor energije </a:t>
            </a:r>
            <a:br>
              <a:rPr lang="hr-HR" dirty="0" smtClean="0"/>
            </a:br>
            <a:r>
              <a:rPr lang="hr-HR" dirty="0" smtClean="0"/>
              <a:t>na Zemlji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19117"/>
            <a:ext cx="5982448" cy="2164801"/>
          </a:xfrm>
        </p:spPr>
        <p:txBody>
          <a:bodyPr>
            <a:normAutofit fontScale="92500"/>
          </a:bodyPr>
          <a:lstStyle/>
          <a:p>
            <a:r>
              <a:rPr lang="hr-HR" dirty="0"/>
              <a:t>Sunčeve zrake zagrijavaju površinu Zemlje, a od nje se zagrijava </a:t>
            </a:r>
            <a:r>
              <a:rPr lang="hr-HR" dirty="0" smtClean="0"/>
              <a:t>zrak</a:t>
            </a:r>
          </a:p>
          <a:p>
            <a:r>
              <a:rPr lang="hr-HR" dirty="0"/>
              <a:t>Najniži slojevi troposfere su i najtopliji 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7" name="Oval 4"/>
          <p:cNvSpPr/>
          <p:nvPr/>
        </p:nvSpPr>
        <p:spPr>
          <a:xfrm rot="1525195">
            <a:off x="6712446" y="-679849"/>
            <a:ext cx="4377337" cy="2994568"/>
          </a:xfrm>
          <a:prstGeom prst="ellipse">
            <a:avLst/>
          </a:prstGeom>
          <a:solidFill>
            <a:srgbClr val="FFFF00">
              <a:alpha val="6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Arrow Connector 6"/>
          <p:cNvCxnSpPr/>
          <p:nvPr/>
        </p:nvCxnSpPr>
        <p:spPr>
          <a:xfrm rot="5400000">
            <a:off x="6368210" y="2442554"/>
            <a:ext cx="1857388" cy="142876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082458" y="2156802"/>
            <a:ext cx="1857388" cy="142876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725268" y="1942488"/>
            <a:ext cx="1857388" cy="142876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1"/>
          <p:cNvCxnSpPr/>
          <p:nvPr/>
        </p:nvCxnSpPr>
        <p:spPr>
          <a:xfrm rot="5400000" flipH="1" flipV="1">
            <a:off x="6261053" y="2621149"/>
            <a:ext cx="1928826" cy="1428760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8"/>
          <p:cNvCxnSpPr/>
          <p:nvPr/>
        </p:nvCxnSpPr>
        <p:spPr>
          <a:xfrm rot="5400000" flipH="1" flipV="1">
            <a:off x="5975301" y="2389735"/>
            <a:ext cx="1857388" cy="1357322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20"/>
          <p:cNvCxnSpPr/>
          <p:nvPr/>
        </p:nvCxnSpPr>
        <p:spPr>
          <a:xfrm rot="5400000" flipH="1" flipV="1">
            <a:off x="5666689" y="2143943"/>
            <a:ext cx="1785950" cy="1383040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2173" y="3156934"/>
            <a:ext cx="5936913" cy="587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117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2746648" cy="3030985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Na skici na odgovarajuća mjesta upišite:</a:t>
            </a:r>
          </a:p>
          <a:p>
            <a:r>
              <a:rPr lang="hr-HR" dirty="0" smtClean="0"/>
              <a:t>Topli zrak</a:t>
            </a:r>
          </a:p>
          <a:p>
            <a:r>
              <a:rPr lang="hr-HR" dirty="0" smtClean="0"/>
              <a:t>Hladni zrak</a:t>
            </a:r>
          </a:p>
          <a:p>
            <a:r>
              <a:rPr lang="hr-HR" dirty="0" smtClean="0"/>
              <a:t>Visoki tlak</a:t>
            </a:r>
          </a:p>
          <a:p>
            <a:r>
              <a:rPr lang="hr-HR" dirty="0" smtClean="0"/>
              <a:t>Niski tlak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402" y="811130"/>
            <a:ext cx="5617086" cy="3992868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7380312" y="1707654"/>
            <a:ext cx="1008112" cy="432048"/>
          </a:xfrm>
          <a:prstGeom prst="rect">
            <a:avLst/>
          </a:prstGeom>
          <a:solidFill>
            <a:srgbClr val="75CAF3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3923928" y="3093615"/>
            <a:ext cx="1008112" cy="432048"/>
          </a:xfrm>
          <a:prstGeom prst="rect">
            <a:avLst/>
          </a:prstGeom>
          <a:solidFill>
            <a:srgbClr val="EF7B2B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439620" y="4194026"/>
            <a:ext cx="1008112" cy="216024"/>
          </a:xfrm>
          <a:prstGeom prst="rect">
            <a:avLst/>
          </a:prstGeom>
          <a:solidFill>
            <a:srgbClr val="D9EFFA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3881343" y="4139964"/>
            <a:ext cx="1008112" cy="216024"/>
          </a:xfrm>
          <a:prstGeom prst="rect">
            <a:avLst/>
          </a:prstGeom>
          <a:solidFill>
            <a:srgbClr val="D9EFFA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6521388" y="1688758"/>
            <a:ext cx="2725960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Hladni zrak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3065004" y="3084167"/>
            <a:ext cx="2725960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Topli zrak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3018052" y="4022504"/>
            <a:ext cx="2725960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Niski tlak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6573168" y="4076566"/>
            <a:ext cx="2725960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Visoki tlak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5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5416" r="50961"/>
          <a:stretch/>
        </p:blipFill>
        <p:spPr bwMode="auto">
          <a:xfrm>
            <a:off x="4598392" y="771550"/>
            <a:ext cx="3904879" cy="377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50000" t="3604"/>
          <a:stretch/>
        </p:blipFill>
        <p:spPr bwMode="auto">
          <a:xfrm>
            <a:off x="539552" y="772114"/>
            <a:ext cx="3871216" cy="373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ipsa 5"/>
          <p:cNvSpPr/>
          <p:nvPr/>
        </p:nvSpPr>
        <p:spPr>
          <a:xfrm>
            <a:off x="6516216" y="2428298"/>
            <a:ext cx="216024" cy="288032"/>
          </a:xfrm>
          <a:prstGeom prst="ellipse">
            <a:avLst/>
          </a:prstGeom>
          <a:solidFill>
            <a:schemeClr val="bg1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2386360" y="2500306"/>
            <a:ext cx="216024" cy="288032"/>
          </a:xfrm>
          <a:prstGeom prst="ellipse">
            <a:avLst/>
          </a:prstGeom>
          <a:solidFill>
            <a:schemeClr val="bg1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274166" y="4691724"/>
            <a:ext cx="8438034" cy="4517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Središte ciklone označite slovom C, a središte anticiklone označite slovom 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9779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3568" y="1203598"/>
            <a:ext cx="7772400" cy="1102519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139702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76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54673"/>
            <a:ext cx="8229600" cy="868086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Sunce – glavni izvor energije </a:t>
            </a:r>
            <a:br>
              <a:rPr lang="hr-HR" dirty="0" smtClean="0"/>
            </a:br>
            <a:r>
              <a:rPr lang="hr-HR" dirty="0" smtClean="0"/>
              <a:t>na Zemlji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139702"/>
            <a:ext cx="5982448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/>
              <a:t>Temperatura se smanjuje porastom nadmorske visine</a:t>
            </a:r>
            <a:endParaRPr lang="hr-HR" dirty="0"/>
          </a:p>
          <a:p>
            <a:endParaRPr lang="hr-HR" dirty="0"/>
          </a:p>
        </p:txBody>
      </p:sp>
      <p:sp>
        <p:nvSpPr>
          <p:cNvPr id="7" name="Oval 4"/>
          <p:cNvSpPr/>
          <p:nvPr/>
        </p:nvSpPr>
        <p:spPr>
          <a:xfrm rot="1525195">
            <a:off x="6712446" y="-679849"/>
            <a:ext cx="4377337" cy="2994568"/>
          </a:xfrm>
          <a:prstGeom prst="ellipse">
            <a:avLst/>
          </a:prstGeom>
          <a:solidFill>
            <a:srgbClr val="FFFF00">
              <a:alpha val="6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Curved Connector 11"/>
          <p:cNvCxnSpPr/>
          <p:nvPr/>
        </p:nvCxnSpPr>
        <p:spPr>
          <a:xfrm rot="5400000" flipH="1" flipV="1">
            <a:off x="6261053" y="2621149"/>
            <a:ext cx="1928826" cy="1428760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8"/>
          <p:cNvCxnSpPr/>
          <p:nvPr/>
        </p:nvCxnSpPr>
        <p:spPr>
          <a:xfrm rot="5400000" flipH="1" flipV="1">
            <a:off x="5975301" y="2389735"/>
            <a:ext cx="1857388" cy="1357322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20"/>
          <p:cNvCxnSpPr/>
          <p:nvPr/>
        </p:nvCxnSpPr>
        <p:spPr>
          <a:xfrm rot="5400000" flipH="1" flipV="1">
            <a:off x="5666689" y="2143943"/>
            <a:ext cx="1785950" cy="1383040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2173" y="3156934"/>
            <a:ext cx="5936913" cy="587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082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682752" cy="3030985"/>
          </a:xfrm>
        </p:spPr>
        <p:txBody>
          <a:bodyPr/>
          <a:lstStyle/>
          <a:p>
            <a:r>
              <a:rPr lang="hr-HR" dirty="0" smtClean="0"/>
              <a:t>Za svakih 200 metara porasta visine, temperatura zraka spusti se za 1°C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108472"/>
            <a:ext cx="46577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3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08918"/>
            <a:ext cx="8229600" cy="3607048"/>
          </a:xfrm>
        </p:spPr>
        <p:txBody>
          <a:bodyPr/>
          <a:lstStyle/>
          <a:p>
            <a:r>
              <a:rPr lang="hr-HR" dirty="0" smtClean="0"/>
              <a:t>Tijekom dana, Sunčeve zrake različito zagrijavaju Zemljinu površinu.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89" y="2444598"/>
            <a:ext cx="8064422" cy="2303035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57200" y="2427734"/>
            <a:ext cx="3826768" cy="2451136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6371963" y="2057957"/>
            <a:ext cx="2232248" cy="4517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Najhladnije u zoru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1691680" y="2081264"/>
            <a:ext cx="2880320" cy="4517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Najtoplije rano poslijepodne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Mjerenje temperature zraka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199" y="1563637"/>
            <a:ext cx="5338937" cy="3312369"/>
          </a:xfrm>
        </p:spPr>
        <p:txBody>
          <a:bodyPr>
            <a:normAutofit/>
          </a:bodyPr>
          <a:lstStyle/>
          <a:p>
            <a:r>
              <a:rPr lang="hr-HR" dirty="0" smtClean="0"/>
              <a:t>Temperatura zraka mjeri se </a:t>
            </a:r>
            <a:r>
              <a:rPr lang="hr-HR" b="1" dirty="0" smtClean="0"/>
              <a:t>termometrom.</a:t>
            </a:r>
          </a:p>
          <a:p>
            <a:r>
              <a:rPr lang="hr-HR" dirty="0" smtClean="0"/>
              <a:t>Temperatura se izražava u Celzijevim stupnjevima (oznaka °C).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7715"/>
          <a:stretch/>
        </p:blipFill>
        <p:spPr bwMode="auto">
          <a:xfrm>
            <a:off x="6948264" y="771550"/>
            <a:ext cx="15944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30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934"/>
            <a:ext cx="2746648" cy="3679056"/>
          </a:xfrm>
        </p:spPr>
        <p:txBody>
          <a:bodyPr>
            <a:normAutofit/>
          </a:bodyPr>
          <a:lstStyle/>
          <a:p>
            <a:r>
              <a:rPr lang="hr-HR" dirty="0" smtClean="0"/>
              <a:t>Topli zrak lakši je od hladnog</a:t>
            </a:r>
          </a:p>
          <a:p>
            <a:r>
              <a:rPr lang="hr-HR" dirty="0" smtClean="0"/>
              <a:t>Zagrijani zrak se izdiže i postupno hladi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402" y="811130"/>
            <a:ext cx="5617086" cy="3992868"/>
          </a:xfrm>
          <a:prstGeom prst="rect">
            <a:avLst/>
          </a:prstGeom>
        </p:spPr>
      </p:pic>
      <p:sp>
        <p:nvSpPr>
          <p:cNvPr id="5" name="Strelica dolje 4"/>
          <p:cNvSpPr/>
          <p:nvPr/>
        </p:nvSpPr>
        <p:spPr>
          <a:xfrm>
            <a:off x="7236296" y="915566"/>
            <a:ext cx="1296144" cy="2304256"/>
          </a:xfrm>
          <a:prstGeom prst="downArrow">
            <a:avLst>
              <a:gd name="adj1" fmla="val 91153"/>
              <a:gd name="adj2" fmla="val 22199"/>
            </a:avLst>
          </a:prstGeom>
          <a:solidFill>
            <a:srgbClr val="74C9F2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 dolje 5"/>
          <p:cNvSpPr/>
          <p:nvPr/>
        </p:nvSpPr>
        <p:spPr>
          <a:xfrm rot="10800000">
            <a:off x="3767212" y="1923678"/>
            <a:ext cx="1296144" cy="2304256"/>
          </a:xfrm>
          <a:prstGeom prst="downArrow">
            <a:avLst>
              <a:gd name="adj1" fmla="val 91153"/>
              <a:gd name="adj2" fmla="val 22199"/>
            </a:avLst>
          </a:prstGeom>
          <a:solidFill>
            <a:srgbClr val="EF7B2B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557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389 L -2.5E-6 -0.209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6" grpId="0" animBg="1"/>
      <p:bldP spid="6" grpId="1" animBg="1"/>
      <p:bldP spid="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Tlak zraka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474840" cy="3030985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Najveći na morskoj razini</a:t>
            </a:r>
          </a:p>
          <a:p>
            <a:r>
              <a:rPr lang="hr-HR" dirty="0" smtClean="0"/>
              <a:t>Opada s porastom visine</a:t>
            </a:r>
          </a:p>
          <a:p>
            <a:r>
              <a:rPr lang="hr-HR" dirty="0" smtClean="0"/>
              <a:t>Porast tlaka zraka </a:t>
            </a:r>
            <a:r>
              <a:rPr lang="hr-HR" dirty="0" smtClean="0">
                <a:sym typeface="Wingdings" panose="05000000000000000000" pitchFamily="2" charset="2"/>
              </a:rPr>
              <a:t> razvedravanje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Pad tlaka zraka  naoblaka i padaline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Tlak zraka mjeri se </a:t>
            </a:r>
            <a:r>
              <a:rPr lang="hr-HR" b="1" dirty="0" smtClean="0">
                <a:sym typeface="Wingdings" panose="05000000000000000000" pitchFamily="2" charset="2"/>
              </a:rPr>
              <a:t>barometrom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08346"/>
            <a:ext cx="4032448" cy="37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69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Tlak zraka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99390"/>
            <a:ext cx="2674640" cy="3076616"/>
          </a:xfrm>
        </p:spPr>
        <p:txBody>
          <a:bodyPr/>
          <a:lstStyle/>
          <a:p>
            <a:r>
              <a:rPr lang="hr-HR" dirty="0" smtClean="0"/>
              <a:t>Prosječan tlak zraka na morskoj razini iznosi 1013 </a:t>
            </a:r>
            <a:r>
              <a:rPr lang="hr-HR" dirty="0" err="1" smtClean="0"/>
              <a:t>hPa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3448900" y="2538732"/>
            <a:ext cx="2232248" cy="4517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1013 </a:t>
            </a:r>
            <a:r>
              <a:rPr lang="hr-HR" dirty="0" err="1" smtClean="0"/>
              <a:t>hPa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5861168" y="2538732"/>
            <a:ext cx="2232248" cy="4517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Normalni tlak zraka</a:t>
            </a:r>
            <a:endParaRPr lang="hr-HR" dirty="0"/>
          </a:p>
        </p:txBody>
      </p:sp>
      <p:cxnSp>
        <p:nvCxnSpPr>
          <p:cNvPr id="7" name="Ravni poveznik sa strelicom 6"/>
          <p:cNvCxnSpPr/>
          <p:nvPr/>
        </p:nvCxnSpPr>
        <p:spPr>
          <a:xfrm flipH="1" flipV="1">
            <a:off x="6941288" y="1926716"/>
            <a:ext cx="0" cy="46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avokutnik 7"/>
          <p:cNvSpPr/>
          <p:nvPr/>
        </p:nvSpPr>
        <p:spPr>
          <a:xfrm>
            <a:off x="6437232" y="1895245"/>
            <a:ext cx="324036" cy="451776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+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5779891" y="1347614"/>
            <a:ext cx="2232248" cy="4517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Visoki tlak zraka</a:t>
            </a:r>
            <a:endParaRPr lang="hr-HR" dirty="0"/>
          </a:p>
        </p:txBody>
      </p:sp>
      <p:cxnSp>
        <p:nvCxnSpPr>
          <p:cNvPr id="11" name="Ravni poveznik sa strelicom 10"/>
          <p:cNvCxnSpPr/>
          <p:nvPr/>
        </p:nvCxnSpPr>
        <p:spPr>
          <a:xfrm flipH="1">
            <a:off x="6934312" y="3114852"/>
            <a:ext cx="0" cy="50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okutnik 12"/>
          <p:cNvSpPr/>
          <p:nvPr/>
        </p:nvSpPr>
        <p:spPr>
          <a:xfrm>
            <a:off x="6427305" y="3080217"/>
            <a:ext cx="324036" cy="451776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-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5779891" y="3770402"/>
            <a:ext cx="2232248" cy="4517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Niski tlak zraka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320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496</Words>
  <Application>Microsoft Office PowerPoint</Application>
  <PresentationFormat>On-screen Show (16:9)</PresentationFormat>
  <Paragraphs>114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Temperatura zraka i tlak zraka</vt:lpstr>
      <vt:lpstr>Sunce – glavni izvor energije  na Zemlji</vt:lpstr>
      <vt:lpstr>Sunce – glavni izvor energije  na Zemlji</vt:lpstr>
      <vt:lpstr>Slide 4</vt:lpstr>
      <vt:lpstr>Slide 5</vt:lpstr>
      <vt:lpstr>Mjerenje temperature zraka</vt:lpstr>
      <vt:lpstr>Slide 7</vt:lpstr>
      <vt:lpstr>Tlak zraka</vt:lpstr>
      <vt:lpstr>Tlak zraka</vt:lpstr>
      <vt:lpstr>Slide 10</vt:lpstr>
      <vt:lpstr>Ciklona</vt:lpstr>
      <vt:lpstr>Anticiklona</vt:lpstr>
      <vt:lpstr>Mjerenje srednje dnevne temperature</vt:lpstr>
      <vt:lpstr>Slide 14</vt:lpstr>
      <vt:lpstr>Ponavljanje</vt:lpstr>
      <vt:lpstr>Ponavljanje</vt:lpstr>
      <vt:lpstr>Ponavljanje</vt:lpstr>
      <vt:lpstr>Ponavljanje</vt:lpstr>
      <vt:lpstr>Ponavljanje</vt:lpstr>
      <vt:lpstr>Slide 20</vt:lpstr>
      <vt:lpstr>Slide 21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33</cp:revision>
  <dcterms:created xsi:type="dcterms:W3CDTF">2019-03-27T12:00:31Z</dcterms:created>
  <dcterms:modified xsi:type="dcterms:W3CDTF">2019-09-19T12:50:29Z</dcterms:modified>
</cp:coreProperties>
</file>